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16"/>
  </p:notesMasterIdLst>
  <p:sldIdLst>
    <p:sldId id="265" r:id="rId2"/>
    <p:sldId id="303" r:id="rId3"/>
    <p:sldId id="274" r:id="rId4"/>
    <p:sldId id="333" r:id="rId5"/>
    <p:sldId id="279" r:id="rId6"/>
    <p:sldId id="324" r:id="rId7"/>
    <p:sldId id="334" r:id="rId8"/>
    <p:sldId id="280" r:id="rId9"/>
    <p:sldId id="323" r:id="rId10"/>
    <p:sldId id="322" r:id="rId11"/>
    <p:sldId id="326" r:id="rId12"/>
    <p:sldId id="332" r:id="rId13"/>
    <p:sldId id="283" r:id="rId14"/>
    <p:sldId id="330" r:id="rId1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64" autoAdjust="0"/>
    <p:restoredTop sz="83057" autoAdjust="0"/>
  </p:normalViewPr>
  <p:slideViewPr>
    <p:cSldViewPr>
      <p:cViewPr varScale="1">
        <p:scale>
          <a:sx n="71" d="100"/>
          <a:sy n="71" d="100"/>
        </p:scale>
        <p:origin x="20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616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CFA8FC7-F153-4989-B0CD-BB89EBE573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080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1260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544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Man skär mer med en </a:t>
            </a:r>
            <a:r>
              <a:rPr lang="sv-SE" dirty="0" err="1"/>
              <a:t>gennaker</a:t>
            </a:r>
            <a:r>
              <a:rPr lang="sv-SE" dirty="0"/>
              <a:t> .. Men J80:s </a:t>
            </a:r>
            <a:r>
              <a:rPr lang="sv-SE" dirty="0" err="1"/>
              <a:t>gennaker</a:t>
            </a:r>
            <a:r>
              <a:rPr lang="sv-SE" dirty="0"/>
              <a:t> är jättestor, därför behöver inte alls skära mycket när det blåser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640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>
              <a:latin typeface="Times New Roman" pitchFamily="18" charset="0"/>
            </a:endParaRPr>
          </a:p>
        </p:txBody>
      </p:sp>
      <p:sp>
        <p:nvSpPr>
          <p:cNvPr id="45060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249C50-E001-4096-A050-C7A0D85C7A73}" type="slidenum">
              <a:rPr lang="sv-SE" smtClean="0">
                <a:latin typeface="Times New Roman" pitchFamily="18" charset="0"/>
              </a:rPr>
              <a:pPr>
                <a:defRPr/>
              </a:pPr>
              <a:t>12</a:t>
            </a:fld>
            <a:endParaRPr lang="sv-S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90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338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30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femte (mittgasten!) kan sköta tack och peke, hjälpa till packning av </a:t>
            </a:r>
            <a:r>
              <a:rPr lang="sv-SE"/>
              <a:t>gennakern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44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>
              <a:latin typeface="Times New Roman" pitchFamily="18" charset="0"/>
            </a:endParaRPr>
          </a:p>
        </p:txBody>
      </p:sp>
      <p:sp>
        <p:nvSpPr>
          <p:cNvPr id="45060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249C50-E001-4096-A050-C7A0D85C7A73}" type="slidenum">
              <a:rPr lang="sv-SE" smtClean="0">
                <a:latin typeface="Times New Roman" pitchFamily="18" charset="0"/>
              </a:rPr>
              <a:pPr>
                <a:defRPr/>
              </a:pPr>
              <a:t>3</a:t>
            </a:fld>
            <a:endParaRPr 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>
                <a:latin typeface="Times New Roman" pitchFamily="18" charset="0"/>
              </a:rPr>
              <a:t>Diskutera kommandon: ”Förbered sättning”, ”Sätt </a:t>
            </a:r>
            <a:r>
              <a:rPr lang="sv-SE" dirty="0" err="1">
                <a:latin typeface="Times New Roman" pitchFamily="18" charset="0"/>
              </a:rPr>
              <a:t>gennaker</a:t>
            </a:r>
            <a:r>
              <a:rPr lang="sv-SE" dirty="0">
                <a:latin typeface="Times New Roman" pitchFamily="18" charset="0"/>
              </a:rPr>
              <a:t>”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strike="noStrike" dirty="0">
                <a:latin typeface="Times New Roman" pitchFamily="18" charset="0"/>
              </a:rPr>
              <a:t>Focken rullas alltid in påJ80 </a:t>
            </a:r>
          </a:p>
        </p:txBody>
      </p:sp>
      <p:sp>
        <p:nvSpPr>
          <p:cNvPr id="4608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812CD9-70D6-4B9F-A44B-A89D293628A7}" type="slidenum">
              <a:rPr lang="sv-SE" smtClean="0">
                <a:latin typeface="Times New Roman" pitchFamily="18" charset="0"/>
              </a:rPr>
              <a:pPr>
                <a:defRPr/>
              </a:pPr>
              <a:t>4</a:t>
            </a:fld>
            <a:endParaRPr lang="sv-S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5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>
                <a:latin typeface="Times New Roman" pitchFamily="18" charset="0"/>
              </a:rPr>
              <a:t>Viktigt att inte styra runt för snabbt så att </a:t>
            </a:r>
            <a:r>
              <a:rPr lang="sv-SE" dirty="0" err="1">
                <a:latin typeface="Times New Roman" pitchFamily="18" charset="0"/>
              </a:rPr>
              <a:t>gennakern</a:t>
            </a:r>
            <a:r>
              <a:rPr lang="sv-SE" dirty="0">
                <a:latin typeface="Times New Roman" pitchFamily="18" charset="0"/>
              </a:rPr>
              <a:t> kan fastna i förstaget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dirty="0" err="1">
                <a:latin typeface="Times New Roman" pitchFamily="18" charset="0"/>
              </a:rPr>
              <a:t>Gennakern</a:t>
            </a:r>
            <a:r>
              <a:rPr lang="sv-SE" dirty="0">
                <a:latin typeface="Times New Roman" pitchFamily="18" charset="0"/>
              </a:rPr>
              <a:t> gippas innanför förstaget</a:t>
            </a:r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813D7-EE19-414E-8F25-7782A8DCFED6}" type="slidenum">
              <a:rPr lang="sv-SE" smtClean="0">
                <a:latin typeface="Times New Roman" pitchFamily="18" charset="0"/>
              </a:rPr>
              <a:pPr>
                <a:defRPr/>
              </a:pPr>
              <a:t>5</a:t>
            </a:fld>
            <a:endParaRPr 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>
              <a:latin typeface="Times New Roman" pitchFamily="18" charset="0"/>
            </a:endParaRPr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813D7-EE19-414E-8F25-7782A8DCFED6}" type="slidenum">
              <a:rPr lang="sv-SE" smtClean="0">
                <a:latin typeface="Times New Roman" pitchFamily="18" charset="0"/>
              </a:rPr>
              <a:pPr>
                <a:defRPr/>
              </a:pPr>
              <a:t>6</a:t>
            </a:fld>
            <a:endParaRPr lang="sv-S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11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dirty="0">
              <a:latin typeface="Times New Roman" pitchFamily="18" charset="0"/>
            </a:endParaRPr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813D7-EE19-414E-8F25-7782A8DCFED6}" type="slidenum">
              <a:rPr lang="sv-SE" smtClean="0">
                <a:latin typeface="Times New Roman" pitchFamily="18" charset="0"/>
              </a:rPr>
              <a:pPr>
                <a:defRPr/>
              </a:pPr>
              <a:t>7</a:t>
            </a:fld>
            <a:endParaRPr lang="sv-SE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80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>
                <a:latin typeface="Times New Roman" pitchFamily="18" charset="0"/>
              </a:rPr>
              <a:t>Fördäck släpper fallet från sittbrunn, kan ibland behöva ta ett litet steg fram för få loss. 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</a:rPr>
              <a:t>Viktigt att rorsman faller av till platt innan fallet släpps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</a:rPr>
              <a:t>Lättaste sättet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</a:rPr>
              <a:t>Lovart- eller </a:t>
            </a:r>
            <a:r>
              <a:rPr lang="sv-SE" dirty="0" err="1">
                <a:latin typeface="Times New Roman" pitchFamily="18" charset="0"/>
              </a:rPr>
              <a:t>länedtagning</a:t>
            </a:r>
            <a:r>
              <a:rPr lang="sv-SE" dirty="0">
                <a:latin typeface="Times New Roman" pitchFamily="18" charset="0"/>
              </a:rPr>
              <a:t>? Beror på en kombination av vilken kryssboj man rundar och vilken </a:t>
            </a:r>
            <a:r>
              <a:rPr lang="sv-SE" dirty="0" err="1">
                <a:latin typeface="Times New Roman" pitchFamily="18" charset="0"/>
              </a:rPr>
              <a:t>läboj</a:t>
            </a:r>
            <a:r>
              <a:rPr lang="sv-SE" dirty="0">
                <a:latin typeface="Times New Roman" pitchFamily="18" charset="0"/>
              </a:rPr>
              <a:t> man avser att runda (om kryss- och länsgate)</a:t>
            </a:r>
          </a:p>
          <a:p>
            <a:endParaRPr lang="sv-SE" dirty="0">
              <a:latin typeface="Times New Roman" pitchFamily="18" charset="0"/>
            </a:endParaRPr>
          </a:p>
          <a:p>
            <a:r>
              <a:rPr lang="sv-SE" dirty="0">
                <a:latin typeface="Times New Roman" pitchFamily="18" charset="0"/>
              </a:rPr>
              <a:t>VISA filmen https://www.youtube.com/watch?v=7Hdk18iUInI</a:t>
            </a:r>
          </a:p>
          <a:p>
            <a:endParaRPr lang="sv-SE" dirty="0">
              <a:latin typeface="Times New Roman" pitchFamily="18" charset="0"/>
            </a:endParaRPr>
          </a:p>
        </p:txBody>
      </p:sp>
      <p:sp>
        <p:nvSpPr>
          <p:cNvPr id="50180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503C5A-5A34-43D3-832B-258737C88690}" type="slidenum">
              <a:rPr lang="sv-SE" smtClean="0">
                <a:latin typeface="Times New Roman" pitchFamily="18" charset="0"/>
              </a:rPr>
              <a:pPr>
                <a:defRPr/>
              </a:pPr>
              <a:t>8</a:t>
            </a:fld>
            <a:endParaRPr 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A8FC7-F153-4989-B0CD-BB89EBE5736E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71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ätvinklig triangel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ihandsfigu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imes New Roman" charset="0"/>
                <a:cs typeface="+mn-cs"/>
              </a:endParaRPr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ak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11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3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29F71E-94B1-4405-AAD0-1AE9CA65DF1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06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7AF8-616C-4CD4-87BB-AFDDEE5CD1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6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C2B3-BE2F-4FA7-BCFB-25377DAA0B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15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Marianne\AppData\Local\Microsoft\Windows\Temporary Internet Files\Content.IE5\L8UM0JM8\MCj03105380000[1]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643563"/>
            <a:ext cx="10207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7D8D29-A3D9-4DFC-B3F8-4C520D5F8E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52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-form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V-form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B15D88-D0B9-4AD6-8D27-EC2190D706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879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045CE-442C-4555-B85C-DC862339DD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993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C27B-20F1-41D8-9CB2-D9EDF806AA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648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F6C3A6-138A-48CD-A8EE-438DF755FA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63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sidfo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1E05-F331-4FF3-85B5-B871A6D98D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41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12932-B2F0-42D5-8044-615BC4B3365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065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6" name="Frihandsfigur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7" name="Rätvinklig triangel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Rak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-form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V-form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1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3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3D2E98-570C-4E09-B906-33DEECC628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571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033" name="Platshållare för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charset="0"/>
                <a:cs typeface="+mn-cs"/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charset="0"/>
                <a:cs typeface="+mn-cs"/>
              </a:defRPr>
            </a:lvl1pPr>
            <a:extLst/>
          </a:lstStyle>
          <a:p>
            <a:pPr>
              <a:defRPr/>
            </a:pPr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  <a:extLst/>
          </a:lstStyle>
          <a:p>
            <a:pPr>
              <a:defRPr/>
            </a:pPr>
            <a:fld id="{9F92DD0C-E09F-4F3B-985E-3161D8D85D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66" r:id="rId7"/>
    <p:sldLayoutId id="2147483775" r:id="rId8"/>
    <p:sldLayoutId id="2147483776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C:\Users\Marianne\AppData\Local\Microsoft\Windows\Temporary Internet Files\Content.IE5\XGJZ7P72\MCj04322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90656" cy="182976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Sprint</a:t>
            </a:r>
          </a:p>
        </p:txBody>
      </p:sp>
      <p:sp>
        <p:nvSpPr>
          <p:cNvPr id="10244" name="Underrubrik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sv-SE" dirty="0"/>
              <a:t>med J80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579E0EB-478B-45DF-8052-1125963A5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Rorsman måste falla av till plattläns för att minska trycket i </a:t>
            </a:r>
            <a:r>
              <a:rPr lang="sv-SE" dirty="0" err="1"/>
              <a:t>gennakern</a:t>
            </a:r>
            <a:r>
              <a:rPr lang="sv-SE" dirty="0"/>
              <a:t> och möjliggöra nedtagning</a:t>
            </a:r>
          </a:p>
          <a:p>
            <a:endParaRPr lang="sv-SE" dirty="0"/>
          </a:p>
          <a:p>
            <a:r>
              <a:rPr lang="sv-SE" dirty="0"/>
              <a:t>Hela </a:t>
            </a:r>
            <a:r>
              <a:rPr lang="sv-SE" dirty="0" err="1"/>
              <a:t>underliket</a:t>
            </a:r>
            <a:r>
              <a:rPr lang="sv-SE" dirty="0"/>
              <a:t> måste samlas in innan fallet släpps för att ha kontroll på </a:t>
            </a:r>
            <a:r>
              <a:rPr lang="sv-SE" dirty="0" err="1"/>
              <a:t>gennakern</a:t>
            </a:r>
            <a:endParaRPr lang="sv-SE" dirty="0"/>
          </a:p>
          <a:p>
            <a:endParaRPr lang="sv-SE" dirty="0"/>
          </a:p>
          <a:p>
            <a:r>
              <a:rPr lang="sv-SE" dirty="0"/>
              <a:t>Ta ned i tid! Hellre för tidigt än för sent (utom i extrem </a:t>
            </a:r>
            <a:r>
              <a:rPr lang="sv-SE" dirty="0" err="1"/>
              <a:t>lättvind</a:t>
            </a:r>
            <a:r>
              <a:rPr lang="sv-SE" dirty="0"/>
              <a:t>)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D0BAFBE-4C56-4B68-A660-244D63AD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 vid nedtagning</a:t>
            </a:r>
          </a:p>
        </p:txBody>
      </p:sp>
    </p:spTree>
    <p:extLst>
      <p:ext uri="{BB962C8B-B14F-4D97-AF65-F5344CB8AC3E}">
        <p14:creationId xmlns:p14="http://schemas.microsoft.com/office/powerpoint/2010/main" val="140704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5A8F286-2385-4EEA-89E0-F320D3AE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Grundregel – släpp ut </a:t>
            </a:r>
            <a:r>
              <a:rPr lang="sv-SE" dirty="0" err="1"/>
              <a:t>gennakern</a:t>
            </a:r>
            <a:r>
              <a:rPr lang="sv-SE" dirty="0"/>
              <a:t> tills </a:t>
            </a:r>
            <a:r>
              <a:rPr lang="sv-SE" dirty="0" err="1"/>
              <a:t>förliket</a:t>
            </a:r>
            <a:r>
              <a:rPr lang="sv-SE" dirty="0"/>
              <a:t> börjar slå in</a:t>
            </a:r>
          </a:p>
          <a:p>
            <a:r>
              <a:rPr lang="sv-SE" dirty="0"/>
              <a:t>Dialog trimmer - rorsman om trycket: </a:t>
            </a:r>
            <a:br>
              <a:rPr lang="sv-SE" dirty="0"/>
            </a:br>
            <a:r>
              <a:rPr lang="sv-SE" dirty="0"/>
              <a:t>Trimmer: ”Dåligt tryck, vi kan lova” eller ”Mycket tryck, vi kan falla”</a:t>
            </a:r>
          </a:p>
          <a:p>
            <a:r>
              <a:rPr lang="sv-SE" dirty="0"/>
              <a:t>Alltså, man faller i byarna, sedan lovar man</a:t>
            </a:r>
          </a:p>
          <a:p>
            <a:r>
              <a:rPr lang="sv-SE" dirty="0"/>
              <a:t>Knep – kräng båten åt lovart för att få ut </a:t>
            </a:r>
            <a:r>
              <a:rPr lang="sv-SE" dirty="0" err="1"/>
              <a:t>gennakern</a:t>
            </a:r>
            <a:r>
              <a:rPr lang="sv-SE" dirty="0"/>
              <a:t> i lovart, bort från storseglets vindskugga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0FF6B98-B5EB-46B8-A84D-B4E910B3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Gennakertrim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252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eaLnBrk="1" hangingPunct="1">
              <a:buFont typeface="Wingdings 3" pitchFamily="18" charset="2"/>
              <a:buNone/>
            </a:pPr>
            <a:r>
              <a:rPr lang="sv-SE" b="1" dirty="0"/>
              <a:t>Trim av </a:t>
            </a:r>
            <a:r>
              <a:rPr lang="sv-SE" b="1" dirty="0" err="1"/>
              <a:t>tackline</a:t>
            </a: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dirty="0"/>
              <a:t>		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b="1" dirty="0"/>
              <a:t>				I </a:t>
            </a:r>
            <a:r>
              <a:rPr lang="sv-SE" sz="2000" b="1" dirty="0" err="1"/>
              <a:t>lättvind</a:t>
            </a:r>
            <a:r>
              <a:rPr lang="sv-SE" sz="2000" b="1" dirty="0"/>
              <a:t>: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dirty="0"/>
              <a:t>				till pekets spets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dirty="0"/>
              <a:t>				</a:t>
            </a:r>
            <a:r>
              <a:rPr lang="sv-SE" sz="2000" b="1" dirty="0"/>
              <a:t>I mellanvind: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dirty="0"/>
              <a:t>				till mitten av peket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dirty="0"/>
              <a:t>				</a:t>
            </a:r>
            <a:r>
              <a:rPr lang="sv-SE" sz="2000" b="1" dirty="0"/>
              <a:t>I hård vind: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000" dirty="0"/>
              <a:t>				till straxt akter om fockens förlik</a:t>
            </a:r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err="1"/>
              <a:t>Gennakertrim</a:t>
            </a:r>
            <a:r>
              <a:rPr lang="sv-SE" dirty="0"/>
              <a:t> forts</a:t>
            </a:r>
          </a:p>
        </p:txBody>
      </p:sp>
    </p:spTree>
    <p:extLst>
      <p:ext uri="{BB962C8B-B14F-4D97-AF65-F5344CB8AC3E}">
        <p14:creationId xmlns:p14="http://schemas.microsoft.com/office/powerpoint/2010/main" val="390388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v-SE" dirty="0"/>
              <a:t>Timglas: </a:t>
            </a:r>
            <a:r>
              <a:rPr lang="sv-SE" dirty="0" err="1"/>
              <a:t>Fördäckaren</a:t>
            </a:r>
            <a:r>
              <a:rPr lang="sv-SE" dirty="0"/>
              <a:t> rycker mjukt i </a:t>
            </a:r>
            <a:r>
              <a:rPr lang="sv-SE" dirty="0" err="1"/>
              <a:t>underliket</a:t>
            </a:r>
            <a:r>
              <a:rPr lang="sv-SE" dirty="0"/>
              <a:t>, alternativt sänks fallet tre meter för att sedan pumpas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dirty="0" err="1"/>
              <a:t>Broach</a:t>
            </a:r>
            <a:r>
              <a:rPr lang="sv-SE" dirty="0"/>
              <a:t>: Släpp </a:t>
            </a:r>
            <a:r>
              <a:rPr lang="sv-SE" dirty="0" err="1"/>
              <a:t>gennakerskot</a:t>
            </a:r>
            <a:r>
              <a:rPr lang="sv-SE" dirty="0"/>
              <a:t>, kick och storskot (motverka med besättningsvikt)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Några </a:t>
            </a:r>
            <a:r>
              <a:rPr lang="sv-SE" dirty="0" err="1"/>
              <a:t>gennakerproblem</a:t>
            </a:r>
            <a:endParaRPr lang="sv-S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2A52428B-E115-47A6-AE24-825DDCC18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78107"/>
              </p:ext>
            </p:extLst>
          </p:nvPr>
        </p:nvGraphicFramePr>
        <p:xfrm>
          <a:off x="457200" y="1481138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0067700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1788111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272881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875185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7076989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90289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Storskot, översta lattan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Storfall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cunning-ham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Akterstag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Skotvagn fock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783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0-3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 mitten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grader mot 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Rynkor i </a:t>
                      </a:r>
                      <a:r>
                        <a:rPr lang="sv-SE" dirty="0" err="1"/>
                        <a:t>förliket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 hål framför röstjärnet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266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3-5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0-7 cm 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Parallell med bommen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80% av rynkorna borta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Vid röstjärnet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47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5-7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Längre ned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grader mot 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80% av rynkorna borta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Hårdare ansatt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 hål bakom röstjärnet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113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&gt;7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Förbi kant med akter-spegeln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5-7 grader mot 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Inga rynkor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Hårt ansatt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hål bakom röstjärnet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64126"/>
                  </a:ext>
                </a:extLst>
              </a:tr>
            </a:tbl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0F07D7C7-5205-4216-A230-8B31AB89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Krysstrim J80</a:t>
            </a:r>
          </a:p>
        </p:txBody>
      </p:sp>
    </p:spTree>
    <p:extLst>
      <p:ext uri="{BB962C8B-B14F-4D97-AF65-F5344CB8AC3E}">
        <p14:creationId xmlns:p14="http://schemas.microsoft.com/office/powerpoint/2010/main" val="289975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A0A4A09-80D9-4861-9105-8246B403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Fördäck: hissar och sänker </a:t>
            </a:r>
            <a:r>
              <a:rPr lang="sv-SE" sz="2000" dirty="0" err="1"/>
              <a:t>gennaker</a:t>
            </a:r>
            <a:r>
              <a:rPr lang="sv-SE" sz="2000" dirty="0"/>
              <a:t> och fock, hjälper till vid gipp</a:t>
            </a:r>
          </a:p>
          <a:p>
            <a:endParaRPr lang="sv-SE" sz="2000" dirty="0"/>
          </a:p>
          <a:p>
            <a:r>
              <a:rPr lang="sv-SE" sz="2000" dirty="0"/>
              <a:t>Trimmer: trimmar fock och </a:t>
            </a:r>
            <a:r>
              <a:rPr lang="sv-SE" sz="2000" dirty="0" err="1"/>
              <a:t>gennaker</a:t>
            </a:r>
            <a:r>
              <a:rPr lang="sv-SE" sz="2000" dirty="0"/>
              <a:t>, sköter tack och peke</a:t>
            </a:r>
          </a:p>
          <a:p>
            <a:endParaRPr lang="sv-SE" sz="2000" dirty="0"/>
          </a:p>
          <a:p>
            <a:r>
              <a:rPr lang="sv-SE" sz="2000" dirty="0"/>
              <a:t>Stortrim/taktik: trimmar stor (skotvagnen), sköter taktik, kan </a:t>
            </a:r>
            <a:r>
              <a:rPr lang="sv-SE" sz="2000" i="1" dirty="0"/>
              <a:t>börja</a:t>
            </a:r>
            <a:r>
              <a:rPr lang="sv-SE" sz="2000" dirty="0"/>
              <a:t> skota </a:t>
            </a:r>
            <a:r>
              <a:rPr lang="sv-SE" sz="2000" dirty="0" err="1"/>
              <a:t>gennaker</a:t>
            </a:r>
            <a:r>
              <a:rPr lang="sv-SE" sz="2000" dirty="0"/>
              <a:t>/fock efter sättning</a:t>
            </a:r>
          </a:p>
          <a:p>
            <a:endParaRPr lang="sv-SE" sz="2000" dirty="0"/>
          </a:p>
          <a:p>
            <a:r>
              <a:rPr lang="sv-SE" sz="2000" dirty="0"/>
              <a:t>Rorsman: styr och sköter storskot</a:t>
            </a:r>
          </a:p>
          <a:p>
            <a:endParaRPr lang="sv-SE" sz="20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F5E9FD4-45E7-4D76-9F17-152AD3C7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Roller ombord på fyra</a:t>
            </a:r>
          </a:p>
        </p:txBody>
      </p:sp>
    </p:spTree>
    <p:extLst>
      <p:ext uri="{BB962C8B-B14F-4D97-AF65-F5344CB8AC3E}">
        <p14:creationId xmlns:p14="http://schemas.microsoft.com/office/powerpoint/2010/main" val="391583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marL="109537" indent="0" eaLnBrk="1" hangingPunct="1">
              <a:buNone/>
            </a:pPr>
            <a:r>
              <a:rPr lang="sv-SE" sz="2400" b="1" dirty="0"/>
              <a:t>Fördäck </a:t>
            </a:r>
            <a:r>
              <a:rPr lang="sv-SE" sz="2400" dirty="0"/>
              <a:t>fördrar </a:t>
            </a:r>
            <a:r>
              <a:rPr lang="sv-SE" sz="2400" dirty="0" err="1"/>
              <a:t>tackline</a:t>
            </a:r>
            <a:r>
              <a:rPr lang="sv-SE" sz="2400" dirty="0"/>
              <a:t> så långt att peket i nästa läge går att dra ut hela vägen, och går upp på fördäck för att kunna hissa gennakern.</a:t>
            </a:r>
          </a:p>
          <a:p>
            <a:pPr marL="109537" indent="0" eaLnBrk="1" hangingPunct="1">
              <a:buNone/>
            </a:pPr>
            <a:endParaRPr lang="sv-SE" sz="2400" dirty="0"/>
          </a:p>
          <a:p>
            <a:pPr marL="109537" indent="0" eaLnBrk="1" hangingPunct="1">
              <a:buNone/>
            </a:pPr>
            <a:r>
              <a:rPr lang="sv-SE" sz="2400" b="1" dirty="0"/>
              <a:t>Stortrim/taktik</a:t>
            </a:r>
            <a:r>
              <a:rPr lang="sv-SE" sz="2400" dirty="0"/>
              <a:t> kommunicerar vad som ska hända efter rundningen.</a:t>
            </a:r>
          </a:p>
          <a:p>
            <a:pPr marL="566737" indent="-457200" eaLnBrk="1" hangingPunct="1">
              <a:buFont typeface="+mj-lt"/>
              <a:buAutoNum type="arabicPeriod"/>
            </a:pPr>
            <a:endParaRPr lang="sv-SE" sz="2400" dirty="0"/>
          </a:p>
          <a:p>
            <a:pPr marL="109537" indent="0" eaLnBrk="1" hangingPunct="1">
              <a:buNone/>
            </a:pPr>
            <a:endParaRPr lang="sv-SE" sz="2400" dirty="0"/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Inför rundning av kryssmärket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6288"/>
            <a:ext cx="8229600" cy="4525962"/>
          </a:xfrm>
        </p:spPr>
        <p:txBody>
          <a:bodyPr/>
          <a:lstStyle/>
          <a:p>
            <a:pPr marL="623887" indent="-514350" eaLnBrk="1" hangingPunct="1">
              <a:buFont typeface="Wingdings 3" pitchFamily="18" charset="2"/>
              <a:buAutoNum type="arabicPeriod"/>
            </a:pPr>
            <a:endParaRPr lang="sv-SE" sz="2400" dirty="0"/>
          </a:p>
          <a:p>
            <a:pPr marL="623887" indent="-514350" eaLnBrk="1" hangingPunct="1">
              <a:buFont typeface="+mj-lt"/>
              <a:buAutoNum type="arabicPeriod"/>
            </a:pPr>
            <a:r>
              <a:rPr lang="sv-SE" sz="2400" b="1" dirty="0"/>
              <a:t>Fördäck</a:t>
            </a:r>
            <a:r>
              <a:rPr lang="sv-SE" sz="2400" dirty="0"/>
              <a:t> hissar, </a:t>
            </a:r>
            <a:r>
              <a:rPr lang="sv-SE" sz="2400" b="1" dirty="0"/>
              <a:t>trimmer</a:t>
            </a:r>
            <a:r>
              <a:rPr lang="sv-SE" sz="2400" dirty="0"/>
              <a:t> hjälper gennakern upp ur ruffen och drar ut peket när gennakern är uppe ungefär halvvägs.</a:t>
            </a:r>
          </a:p>
          <a:p>
            <a:pPr marL="623887" indent="-514350" eaLnBrk="1" hangingPunct="1">
              <a:buFont typeface="+mj-lt"/>
              <a:buAutoNum type="arabicPeriod"/>
            </a:pPr>
            <a:endParaRPr lang="sv-SE" sz="2400" b="1" dirty="0"/>
          </a:p>
          <a:p>
            <a:pPr marL="623887" indent="-514350" eaLnBrk="1" hangingPunct="1">
              <a:buFont typeface="+mj-lt"/>
              <a:buAutoNum type="arabicPeriod"/>
            </a:pPr>
            <a:r>
              <a:rPr lang="sv-SE" sz="2400" b="1" dirty="0"/>
              <a:t>Trimmer </a:t>
            </a:r>
            <a:r>
              <a:rPr lang="sv-SE" sz="2400" dirty="0"/>
              <a:t>trimmar gennakern när den är i topp och peket är ute.</a:t>
            </a:r>
          </a:p>
          <a:p>
            <a:pPr marL="623887" indent="-514350" eaLnBrk="1" hangingPunct="1">
              <a:buFont typeface="+mj-lt"/>
              <a:buAutoNum type="arabicPeriod"/>
            </a:pPr>
            <a:endParaRPr lang="sv-SE" sz="2400" dirty="0"/>
          </a:p>
          <a:p>
            <a:pPr marL="623887" indent="-514350" eaLnBrk="1" hangingPunct="1">
              <a:buFont typeface="+mj-lt"/>
              <a:buAutoNum type="arabicPeriod"/>
            </a:pPr>
            <a:r>
              <a:rPr lang="sv-SE" sz="2400" b="1" dirty="0"/>
              <a:t>Fördäck </a:t>
            </a:r>
            <a:r>
              <a:rPr lang="sv-SE" sz="2400" dirty="0"/>
              <a:t>sänker in focken.</a:t>
            </a:r>
          </a:p>
          <a:p>
            <a:pPr marL="623887" indent="-514350" eaLnBrk="1" hangingPunct="1">
              <a:buFont typeface="+mj-lt"/>
              <a:buAutoNum type="arabicPeriod"/>
            </a:pPr>
            <a:endParaRPr lang="sv-SE" sz="2400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Vid rundning av kryssmärket/</a:t>
            </a:r>
            <a:br>
              <a:rPr lang="sv-SE" dirty="0"/>
            </a:br>
            <a:r>
              <a:rPr lang="sv-SE" dirty="0"/>
              <a:t>sättning av </a:t>
            </a:r>
            <a:r>
              <a:rPr lang="sv-SE" dirty="0" err="1"/>
              <a:t>gennaker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907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6288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v-SE" dirty="0"/>
              <a:t>Viktigt är att ha bra tryck innan gippen påbörjas. Skotet släpps och nya skotet tas hem snabbt. </a:t>
            </a:r>
            <a:r>
              <a:rPr lang="sv-SE" b="1" dirty="0"/>
              <a:t>Fördäck</a:t>
            </a:r>
            <a:r>
              <a:rPr lang="sv-SE" dirty="0"/>
              <a:t> kan behöva hjälpa till vid förstaget, och dra i mitten av </a:t>
            </a:r>
            <a:r>
              <a:rPr lang="sv-SE" dirty="0" err="1"/>
              <a:t>underliket</a:t>
            </a:r>
            <a:r>
              <a:rPr lang="sv-SE" dirty="0"/>
              <a:t> för att lättare få </a:t>
            </a:r>
            <a:r>
              <a:rPr lang="sv-SE" dirty="0" err="1"/>
              <a:t>gennakern</a:t>
            </a:r>
            <a:r>
              <a:rPr lang="sv-SE" dirty="0"/>
              <a:t> att fylla snabbare. 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dirty="0"/>
              <a:t>Besättningen hjälper till med att rulla båten.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Gipp i lätt vind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6288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v-SE" dirty="0"/>
              <a:t>Fördäck kan eventuellt ta över och släppa gamla skotet, samtidigt som trimmaren snabbt tar hem det nya.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dirty="0"/>
              <a:t>Så fort </a:t>
            </a:r>
            <a:r>
              <a:rPr lang="sv-SE" dirty="0" err="1"/>
              <a:t>gennakern</a:t>
            </a:r>
            <a:r>
              <a:rPr lang="sv-SE" dirty="0"/>
              <a:t> fyllt släpper trimmaren igen, för att undvika </a:t>
            </a:r>
            <a:r>
              <a:rPr lang="sv-SE" dirty="0" err="1"/>
              <a:t>broach</a:t>
            </a:r>
            <a:r>
              <a:rPr lang="sv-SE" dirty="0"/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b="1" dirty="0"/>
              <a:t>OBS</a:t>
            </a:r>
            <a:r>
              <a:rPr lang="sv-SE" dirty="0"/>
              <a:t>! Alla ska direkt ut på nya kanten – och långt bak i båten när det blir surf!</a:t>
            </a:r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Gipp i mellan och hård vind</a:t>
            </a:r>
          </a:p>
        </p:txBody>
      </p:sp>
    </p:spTree>
    <p:extLst>
      <p:ext uri="{BB962C8B-B14F-4D97-AF65-F5344CB8AC3E}">
        <p14:creationId xmlns:p14="http://schemas.microsoft.com/office/powerpoint/2010/main" val="8750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6288"/>
            <a:ext cx="8229600" cy="45259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sv-SE" dirty="0"/>
              <a:t>Gippa i en by för då är trycket i seglen som minst.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/>
              <a:t>Dra </a:t>
            </a:r>
            <a:r>
              <a:rPr lang="sv-SE" dirty="0"/>
              <a:t>över storen med en hand om skotet så snart det går.</a:t>
            </a:r>
          </a:p>
          <a:p>
            <a:pPr eaLnBrk="1" hangingPunct="1">
              <a:buFont typeface="Wingdings 3" pitchFamily="18" charset="2"/>
              <a:buNone/>
            </a:pPr>
            <a:endParaRPr lang="sv-SE" dirty="0"/>
          </a:p>
          <a:p>
            <a:pPr eaLnBrk="1" hangingPunct="1">
              <a:buFont typeface="Wingdings 3" pitchFamily="18" charset="2"/>
              <a:buNone/>
            </a:pPr>
            <a:r>
              <a:rPr lang="sv-SE" dirty="0"/>
              <a:t>Parera – när storen går över, styr tillbaka</a:t>
            </a:r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  <a:p>
            <a:pPr eaLnBrk="1" hangingPunct="1">
              <a:buFont typeface="Wingdings 3" pitchFamily="18" charset="2"/>
              <a:buNone/>
            </a:pPr>
            <a:endParaRPr lang="sv-SE" b="1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Gipp i hård vind</a:t>
            </a:r>
          </a:p>
        </p:txBody>
      </p:sp>
    </p:spTree>
    <p:extLst>
      <p:ext uri="{BB962C8B-B14F-4D97-AF65-F5344CB8AC3E}">
        <p14:creationId xmlns:p14="http://schemas.microsoft.com/office/powerpoint/2010/main" val="219842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6288"/>
            <a:ext cx="8291264" cy="4525962"/>
          </a:xfrm>
        </p:spPr>
        <p:txBody>
          <a:bodyPr/>
          <a:lstStyle/>
          <a:p>
            <a:pPr marL="566737" indent="-457200" eaLnBrk="1" hangingPunct="1">
              <a:buFont typeface="+mj-lt"/>
              <a:buAutoNum type="arabicPeriod"/>
            </a:pPr>
            <a:r>
              <a:rPr lang="sv-SE" sz="2400" b="1" dirty="0"/>
              <a:t>Fördäck </a:t>
            </a:r>
            <a:r>
              <a:rPr lang="sv-SE" sz="2400" dirty="0"/>
              <a:t>hissar focken, ordnar med skoten och släpper pekelinan (då ska peket åka in)</a:t>
            </a:r>
          </a:p>
          <a:p>
            <a:pPr marL="566737" indent="-457200" eaLnBrk="1" hangingPunct="1">
              <a:buFont typeface="+mj-lt"/>
              <a:buAutoNum type="arabicPeriod"/>
            </a:pPr>
            <a:r>
              <a:rPr lang="sv-SE" sz="2400" b="1" dirty="0"/>
              <a:t>Trimmer </a:t>
            </a:r>
            <a:r>
              <a:rPr lang="sv-SE" sz="2400" dirty="0"/>
              <a:t>släpper lä och drar runt </a:t>
            </a:r>
            <a:r>
              <a:rPr lang="sv-SE" sz="2400" dirty="0" err="1"/>
              <a:t>gennakern</a:t>
            </a:r>
            <a:r>
              <a:rPr lang="sv-SE" sz="2400" dirty="0"/>
              <a:t> till lovart, börjar samla ihop </a:t>
            </a:r>
            <a:r>
              <a:rPr lang="sv-SE" sz="2400" dirty="0" err="1"/>
              <a:t>gennakerns</a:t>
            </a:r>
            <a:r>
              <a:rPr lang="sv-SE" sz="2400" dirty="0"/>
              <a:t> </a:t>
            </a:r>
            <a:r>
              <a:rPr lang="sv-SE" sz="2400" dirty="0" err="1"/>
              <a:t>underlik</a:t>
            </a:r>
            <a:endParaRPr lang="sv-SE" sz="2400" dirty="0"/>
          </a:p>
          <a:p>
            <a:pPr marL="566737" indent="-457200" eaLnBrk="1" hangingPunct="1">
              <a:buFont typeface="+mj-lt"/>
              <a:buAutoNum type="arabicPeriod"/>
            </a:pPr>
            <a:r>
              <a:rPr lang="sv-SE" sz="2400" b="1" dirty="0"/>
              <a:t>Fördäck </a:t>
            </a:r>
            <a:r>
              <a:rPr lang="sv-SE" sz="2400" dirty="0"/>
              <a:t>lossar först </a:t>
            </a:r>
            <a:r>
              <a:rPr lang="sv-SE" sz="2400" dirty="0" err="1"/>
              <a:t>tackline</a:t>
            </a:r>
            <a:r>
              <a:rPr lang="sv-SE" sz="2400" dirty="0"/>
              <a:t> och släpper sedan fallet kontrollerat</a:t>
            </a:r>
          </a:p>
          <a:p>
            <a:pPr marL="566737" indent="-457200" eaLnBrk="1" hangingPunct="1">
              <a:buFont typeface="+mj-lt"/>
              <a:buAutoNum type="arabicPeriod"/>
            </a:pPr>
            <a:r>
              <a:rPr lang="sv-SE" sz="2400" b="1" dirty="0"/>
              <a:t>Trimmer </a:t>
            </a:r>
            <a:r>
              <a:rPr lang="sv-SE" sz="2400" dirty="0"/>
              <a:t>hjälper fördäck att packa gennakern, släpper</a:t>
            </a:r>
          </a:p>
          <a:p>
            <a:pPr eaLnBrk="1" hangingPunct="1">
              <a:buNone/>
            </a:pPr>
            <a:r>
              <a:rPr lang="sv-SE" sz="2400" dirty="0"/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sv-SE" sz="2400" b="1" i="1" dirty="0"/>
              <a:t>OBS!</a:t>
            </a:r>
            <a:r>
              <a:rPr lang="sv-SE" sz="2400" i="1" dirty="0"/>
              <a:t> Straff om inte peket är inne efter rundning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Lovartsnedtagning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5A8F286-2385-4EEA-89E0-F320D3AE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Förberedelser: Focken sätts i lovart, peket släpps och insamling av gennakern påbörjas</a:t>
            </a:r>
          </a:p>
          <a:p>
            <a:endParaRPr lang="sv-SE" dirty="0"/>
          </a:p>
          <a:p>
            <a:r>
              <a:rPr lang="sv-SE" dirty="0"/>
              <a:t>Tack och fall släpps i gippen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0FF6B98-B5EB-46B8-A84D-B4E910B3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Gippnedtagning</a:t>
            </a:r>
          </a:p>
        </p:txBody>
      </p:sp>
    </p:spTree>
    <p:extLst>
      <p:ext uri="{BB962C8B-B14F-4D97-AF65-F5344CB8AC3E}">
        <p14:creationId xmlns:p14="http://schemas.microsoft.com/office/powerpoint/2010/main" val="3651381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Livfull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alleri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alleri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alleri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alleri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837</Words>
  <Application>Microsoft Office PowerPoint</Application>
  <PresentationFormat>Bildspel på skärmen (4:3)</PresentationFormat>
  <Paragraphs>139</Paragraphs>
  <Slides>14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Lucida Sans Unicode</vt:lpstr>
      <vt:lpstr>Times New Roman</vt:lpstr>
      <vt:lpstr>Verdana</vt:lpstr>
      <vt:lpstr>Wingdings 2</vt:lpstr>
      <vt:lpstr>Wingdings 3</vt:lpstr>
      <vt:lpstr>Galleri</vt:lpstr>
      <vt:lpstr>Sprint</vt:lpstr>
      <vt:lpstr>Roller ombord på fyra</vt:lpstr>
      <vt:lpstr>Inför rundning av kryssmärket</vt:lpstr>
      <vt:lpstr>Vid rundning av kryssmärket/ sättning av gennaker</vt:lpstr>
      <vt:lpstr>Gipp i lätt vind</vt:lpstr>
      <vt:lpstr>Gipp i mellan och hård vind</vt:lpstr>
      <vt:lpstr>Gipp i hård vind</vt:lpstr>
      <vt:lpstr>Lovartsnedtagning</vt:lpstr>
      <vt:lpstr>Gippnedtagning</vt:lpstr>
      <vt:lpstr>Att tänka på vid nedtagning</vt:lpstr>
      <vt:lpstr>Gennakertrim</vt:lpstr>
      <vt:lpstr>Gennakertrim forts</vt:lpstr>
      <vt:lpstr>Några gennakerproblem</vt:lpstr>
      <vt:lpstr>Krysstrim J80</vt:lpstr>
    </vt:vector>
  </TitlesOfParts>
  <Company>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Marianne Stenstedt</dc:creator>
  <cp:lastModifiedBy>Marianne Stenstedt</cp:lastModifiedBy>
  <cp:revision>234</cp:revision>
  <dcterms:created xsi:type="dcterms:W3CDTF">2009-08-29T16:54:01Z</dcterms:created>
  <dcterms:modified xsi:type="dcterms:W3CDTF">2023-05-06T13:23:10Z</dcterms:modified>
</cp:coreProperties>
</file>